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91" r:id="rId4"/>
    <p:sldId id="327" r:id="rId5"/>
    <p:sldId id="328" r:id="rId6"/>
    <p:sldId id="311" r:id="rId7"/>
    <p:sldId id="293" r:id="rId8"/>
    <p:sldId id="331" r:id="rId9"/>
    <p:sldId id="330" r:id="rId10"/>
    <p:sldId id="295" r:id="rId11"/>
    <p:sldId id="315" r:id="rId12"/>
    <p:sldId id="329" r:id="rId13"/>
    <p:sldId id="317" r:id="rId14"/>
    <p:sldId id="318" r:id="rId15"/>
    <p:sldId id="332" r:id="rId16"/>
    <p:sldId id="333" r:id="rId17"/>
    <p:sldId id="334" r:id="rId18"/>
    <p:sldId id="319" r:id="rId19"/>
    <p:sldId id="322" r:id="rId20"/>
    <p:sldId id="320" r:id="rId21"/>
    <p:sldId id="321" r:id="rId22"/>
    <p:sldId id="323" r:id="rId23"/>
    <p:sldId id="324" r:id="rId24"/>
    <p:sldId id="325" r:id="rId25"/>
    <p:sldId id="32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p-co.ru/images/Foto_equipment/big/AS-50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mtClean="0"/>
              <a:t>Лекция </a:t>
            </a:r>
            <a:r>
              <a:rPr lang="ru-RU" smtClean="0"/>
              <a:t>№4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8786874" cy="2428892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Тема: </a:t>
            </a:r>
            <a:r>
              <a:rPr lang="ru-RU" sz="3200" b="1" dirty="0" smtClean="0"/>
              <a:t>: « </a:t>
            </a:r>
            <a:r>
              <a:rPr lang="ru-RU" sz="3600" b="1" dirty="0" smtClean="0"/>
              <a:t>Заготовка, сушка, первичная обработка и хранение»</a:t>
            </a:r>
            <a:endParaRPr lang="ru-RU" sz="3600" dirty="0" smtClean="0"/>
          </a:p>
          <a:p>
            <a:r>
              <a:rPr lang="ru-RU" sz="3600" b="1" dirty="0" smtClean="0"/>
              <a:t> </a:t>
            </a:r>
            <a:endParaRPr lang="ru-RU" sz="3600" dirty="0" smtClean="0"/>
          </a:p>
          <a:p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85752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71546"/>
            <a:ext cx="5643602" cy="55029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Коры. </a:t>
            </a:r>
            <a:r>
              <a:rPr lang="ru-RU" dirty="0" smtClean="0">
                <a:solidFill>
                  <a:srgbClr val="002060"/>
                </a:solidFill>
              </a:rPr>
              <a:t>Собирают только с молодых (не старше 3-4 лет) ветвей, ранней весной, в период усиленного </a:t>
            </a:r>
            <a:r>
              <a:rPr lang="ru-RU" dirty="0" err="1" smtClean="0">
                <a:solidFill>
                  <a:srgbClr val="002060"/>
                </a:solidFill>
              </a:rPr>
              <a:t>сокодвижения</a:t>
            </a:r>
            <a:r>
              <a:rPr lang="ru-RU" dirty="0" smtClean="0">
                <a:solidFill>
                  <a:srgbClr val="002060"/>
                </a:solidFill>
              </a:rPr>
              <a:t> и набухания почек. Снимают гладкую кору.  Заготавливают кору на лесных рубках. С растущих растений сбор этого сырья запрещен, так как это ведет к образованию сухостоя. Для снятия коры на стволике или побеге делают острым ножом два полукольцевых надреза на расстоянии 30-40 см один от другого и соединяют их между собой двумя продольными надрезами. Образовавшиеся желобки коры отделяют от древесины.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kora_kaliny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36"/>
            <a:ext cx="2643206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Листья. </a:t>
            </a:r>
            <a:r>
              <a:rPr lang="ru-RU" dirty="0" smtClean="0">
                <a:solidFill>
                  <a:srgbClr val="002060"/>
                </a:solidFill>
              </a:rPr>
              <a:t>Сбор листьев обычно ведут в период </a:t>
            </a:r>
            <a:r>
              <a:rPr lang="ru-RU" dirty="0" err="1" smtClean="0">
                <a:solidFill>
                  <a:srgbClr val="002060"/>
                </a:solidFill>
              </a:rPr>
              <a:t>бутонизации</a:t>
            </a:r>
            <a:r>
              <a:rPr lang="ru-RU" dirty="0" smtClean="0">
                <a:solidFill>
                  <a:srgbClr val="002060"/>
                </a:solidFill>
              </a:rPr>
              <a:t> и цветения растения. Делают это в сухую погоду, срывая листья руками движением сверху вниз вместе с черешками или без них. Собирают только развитые низкие и средние листья, а поблекшие, увядающие, пораженные насекомыми или грибами - выбраковывают.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Листья </a:t>
            </a:r>
            <a:r>
              <a:rPr lang="ru-RU" dirty="0" smtClean="0"/>
              <a:t> - в фазе цветения растения, оставляя молодые на верхушке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72152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0740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Плоды и семена. </a:t>
            </a:r>
            <a:r>
              <a:rPr lang="ru-RU" dirty="0" smtClean="0">
                <a:solidFill>
                  <a:srgbClr val="002060"/>
                </a:solidFill>
              </a:rPr>
              <a:t>Заготавливают в период полного созревания. Обрывают вручную, без плодоножек. У растений, плоды которых расположены в зонтиках или щитках, соцветия обрывают целиком, а после высушивания плоды отделяют от плодоножек.</a:t>
            </a:r>
          </a:p>
          <a:p>
            <a:endParaRPr lang="ru-RU" dirty="0"/>
          </a:p>
        </p:txBody>
      </p:sp>
      <p:pic>
        <p:nvPicPr>
          <p:cNvPr id="4" name="Picture 2" descr="72 Рабіна звычай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3582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Подземные органы </a:t>
            </a:r>
            <a:r>
              <a:rPr lang="ru-RU" dirty="0" smtClean="0">
                <a:solidFill>
                  <a:srgbClr val="002060"/>
                </a:solidFill>
              </a:rPr>
              <a:t>(корни, корневища, клубни и луковицы). Заготавливают обычно в период отмирания надземных частей осенью или до начала отрастания - ранней весной. Подземные части растений выкапывают лопатами или другим инструментом вместе с землей. Затем землю отряхивают, корни промывают в холодной проточной воде. Подземные части растений, содержащих </a:t>
            </a:r>
            <a:r>
              <a:rPr lang="ru-RU" dirty="0" err="1" smtClean="0">
                <a:solidFill>
                  <a:srgbClr val="002060"/>
                </a:solidFill>
              </a:rPr>
              <a:t>водорастворимые</a:t>
            </a:r>
            <a:r>
              <a:rPr lang="ru-RU" dirty="0" smtClean="0">
                <a:solidFill>
                  <a:srgbClr val="002060"/>
                </a:solidFill>
              </a:rPr>
              <a:t> биологически активные вещества мыть в воде нельзя. Затем корни и корневища очищают от остатков стеблей, мелких корешков, поврежденных или гнилых частей.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01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Корни, корневища, клубни  </a:t>
            </a:r>
            <a:r>
              <a:rPr lang="ru-RU" sz="2400" dirty="0" smtClean="0"/>
              <a:t>-  осенью, </a:t>
            </a:r>
            <a:r>
              <a:rPr lang="ru-RU" sz="2400" b="1" dirty="0" smtClean="0"/>
              <a:t>в период отмирания надземных частей или ранней весной до начала вегетации.</a:t>
            </a:r>
            <a:endParaRPr lang="ru-RU" sz="2400" dirty="0"/>
          </a:p>
        </p:txBody>
      </p:sp>
      <p:pic>
        <p:nvPicPr>
          <p:cNvPr id="5" name="Рисунок 4" descr="http://im2-tub-ru.yandex.net/i?id=2d73ff97327153207a5e008cccfed7c1-114-144&amp;n=2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428868"/>
            <a:ext cx="2428893" cy="392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http://im3-tub-ru.yandex.net/i?id=5fd8a0e42d2cd28bd0a2e0feb2c5c5d1-143-144&amp;n=2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000240"/>
            <a:ext cx="2428892" cy="30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0-tub-ru.yandex.net/i?id=d21b79d6a01c2c4d401620547b6c85b5-96-144&amp;n=21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000240"/>
            <a:ext cx="3286148" cy="3929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Корневище, крапивы двудомной</a:t>
            </a:r>
            <a:endParaRPr lang="ru-RU" sz="2800" dirty="0"/>
          </a:p>
        </p:txBody>
      </p:sp>
      <p:pic>
        <p:nvPicPr>
          <p:cNvPr id="4" name="Содержимое 3" descr="http://im2-tub-ru.yandex.net/i?id=3b873978c6dd693e4adcf38d33b7d695-70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1" y="1714488"/>
            <a:ext cx="2928958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0-tub-ru.yandex.net/i?id=32c6f707f01eb075f43f4a66d4241c29-128-144&amp;n=21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428736"/>
            <a:ext cx="4214842" cy="271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1-tub-ru.yandex.net/i?id=2108dbca94f52e7029d6222a25545e24-52-144&amp;n=21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286256"/>
            <a:ext cx="2571768" cy="200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Клубни и луковицы</a:t>
            </a:r>
            <a:endParaRPr lang="ru-RU" sz="2800" dirty="0"/>
          </a:p>
        </p:txBody>
      </p:sp>
      <p:pic>
        <p:nvPicPr>
          <p:cNvPr id="4" name="Содержимое 3" descr="Часть VI Грибы (Mycota) Лишайники (Lichenes) Растения (Planta) - Красная книга Смоленской област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3" y="1857364"/>
            <a:ext cx="2714644" cy="34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алерея - Категория: Весны - Файл: Ирис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752600"/>
            <a:ext cx="4071966" cy="3962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Сушка лекарственного растительного сырья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Методы сушки </a:t>
            </a:r>
            <a:r>
              <a:rPr lang="ru-RU" dirty="0" smtClean="0">
                <a:solidFill>
                  <a:srgbClr val="002060"/>
                </a:solidFill>
              </a:rPr>
              <a:t>лекарственного растительного сырья делят на две группы.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Без искусственного нагрева: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воздушно-теневая, осуществляемая на открытом воздухе, но в тени, под навесами, на чердаках,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 в специальных сушильных сараях и воздушных сушилках;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солнечная, под открытым небом или в солнечных сушилках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С искусственным нагревом или тепловая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использования для сушки    лекарственного растительного сырья печей СВЧ.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Агрегат сушки-измельчения АС-4-500, 500 кг/час (от щепы до частиц размером ~ 3х1х0,5 мм)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bigfoto" descr="Агрегат сушки-измельчения АС-4-500, 500 кг/час (от щепы до частиц размером ~ 3х1х0,5 мм)">
            <a:hlinkClick r:id="rId2" tooltip="&quot;Агрегат сушки-измельчения АС-4-500, 500 кг/час (от щепы до частиц размером ~ 3х1х0,5 мм)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268538"/>
            <a:ext cx="4214842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dirty="0" smtClean="0"/>
              <a:t> 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1.Рациональная эксплуатация ресурсов лекарственных растений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2.Рациональная эксплуатация ресурсов лекарственных растений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3. Сушка, первичная обработка, упаковка и хранение лекарственного         растительного сырья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4.Хранение лекарственного растительного сырья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5. Правила приемки лекарственного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растительного сырья по качеству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 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Общие правила сушки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сводятся к следующему: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Сырье, содержащее эфирные масла, сушат при температуре не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выше 40 °С довольно толстым слоем 10-15 см, чтобы предотвратить испарение эфирного масла.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Сырье, содержащее гликозиды, </a:t>
            </a:r>
            <a:r>
              <a:rPr lang="ru-RU" sz="2400" dirty="0" err="1" smtClean="0">
                <a:solidFill>
                  <a:srgbClr val="002060"/>
                </a:solidFill>
              </a:rPr>
              <a:t>флавоноиды</a:t>
            </a:r>
            <a:r>
              <a:rPr lang="ru-RU" sz="2400" dirty="0" smtClean="0">
                <a:solidFill>
                  <a:srgbClr val="002060"/>
                </a:solidFill>
              </a:rPr>
              <a:t>, полисахариды, сушат при температуре 50-60 °С.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Сырье, содержащее алкалоиды, сушат при температуре до 50 °С.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Сырье, содержащее витамины и горечи сушат при температуре 60-70 °С.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- Сырье, содержащее аскорбиновую кислоту, сушат при температуре около 80 °С.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Хранение лекарственного растительного сырья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phytotherapie_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249488"/>
            <a:ext cx="3571899" cy="432435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43050"/>
            <a:ext cx="54292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Для лучшего сохранения биологически активных веществ сырье хранят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неизмельченном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виде.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Хранить лекарственное сырье следует в чистых, сухих, темных, прохладных и проветриваемых местах. Каждый вид сырья хранится отдельно, он должен быть снабжен этикеткой с указанием вида растения, времени его сбора. Сырье ядовитых растений хранят отдельно от неядовитых, сырье с сильным запахом - отдельно от непахучего. Нежные части растительного сырья (цветки, почки и др.) лучше хранить в коробках, выложенных изнутри бумагой, насыпью, не утрамбовывая.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6195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750099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К хранилищам промышленных предприятий постоянного типа (складам) предъявляются особые требования, так как сырье в них хранится длительное время. Склады должны быть соответственно оборудованы, иметь цементный или деревянный пол без щелей, стены оштукатурены, окна отсутствуют или закрашены белой краской. Должны быть приборы, определяющие температуру и влажность. Температура на складе 10…12 °С, влажность не более 13 %.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Требования к складам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Склад на промышленном предприятии должен иметь следующие  отделы: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1. Приемный.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2. Изолятор для временного хранения лекарственного сырья,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пораженного амбарными вредителями.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3. Помещение для временного хранения нестандартного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лекарственного сырья с целью его доработки.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4. Помещение для хранения ядовитого и сильнодействующего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сырья.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5. Помещение для хранения эфирномасличного сырья.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6. Помещение для хранения сочных плодов.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7. Помещение для прочего сырья.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Хранение лекарственного растительного сырья в учреждениях</a:t>
            </a:r>
          </a:p>
          <a:p>
            <a:r>
              <a:rPr lang="ru-RU" dirty="0" smtClean="0"/>
              <a:t>Министерства здравоохранения осуществляют в соответствии с Приказом</a:t>
            </a:r>
          </a:p>
          <a:p>
            <a:r>
              <a:rPr lang="ru-RU" dirty="0" smtClean="0"/>
              <a:t>Министерства здравоохранения Российской Федерации от 13 ноября 1996 г.</a:t>
            </a:r>
          </a:p>
          <a:p>
            <a:r>
              <a:rPr lang="ru-RU" dirty="0" smtClean="0"/>
              <a:t>№ 377.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642918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Приказом Министерства природных ресурсов Российской Федерации от 10 апреля 2007 г. N 83 утверждены «Правила заготовки пищевых лесных ресурсов и сбора лекарственных растений».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7200" y="2643182"/>
            <a:ext cx="8229600" cy="321471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457200" y="2857496"/>
            <a:ext cx="8229600" cy="32861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 descr="sushka-tr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500307"/>
            <a:ext cx="692948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При отсутствии данных о сроках ведения повторных заготовок сырья для какого-либо вида лекарственного растения рекомендуется руководствоваться следующим: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заготовка соцветий и надземных органов («травы») однолетних растений проводится на одной заросли один раз в 2 года;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надземных органов («травы») многолетних растений - один раз в 4-6 лет;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подземных органов большинства видов лекарственных растений  не чаще одного раза в 15-20 лет.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Запрещается сбор редких и исчезающих, охраняемых растений, внесенных в Красную книгу.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 При заготовке подземных органов многолетних древесных растений, а также коры и почек необходимо получить лицензию лесхоза или   лесничества.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 При заготовке подземных органов многолетних травянистых растений на 1 м2 оставляют 3-5 взрослых развитых растений (для обсеменения), а семена заготовленных растений стряхивают в лунку.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Надземные органы растений должны заготавливаться без повреждения других частей растения, которые не являются сырьем.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71490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Заготовка лекарственного растительного сырья с дикорастущих лекарственных растений</a:t>
            </a:r>
            <a:r>
              <a:rPr lang="ru-RU" sz="1800" dirty="0" smtClean="0">
                <a:solidFill>
                  <a:srgbClr val="C00000"/>
                </a:solidFill>
              </a:rPr>
              <a:t> 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Заготовку лекарственного сырья необходимо проводить только в ясную, сухую, солнечную погоду и в определенные часы суток в зависимости от заготавливаемого растения.</a:t>
            </a:r>
            <a:br>
              <a:rPr lang="ru-RU" sz="2400" dirty="0" smtClean="0"/>
            </a:br>
            <a:r>
              <a:rPr lang="ru-RU" sz="2400" dirty="0" smtClean="0"/>
              <a:t>     Не допускается заготовка лекарственного сырья вблизи автомобильных дорог и промышленных предприятий, а также около животноводческих комплексов и на полях с интенсивным внесением минеральных удобрений.</a:t>
            </a:r>
            <a:br>
              <a:rPr lang="ru-RU" sz="2400" dirty="0" smtClean="0"/>
            </a:br>
            <a:r>
              <a:rPr lang="ru-RU" sz="2400" dirty="0" smtClean="0"/>
              <a:t>     Запрещается заготавливать сильно запыленные или загрязненные растения, а также растения, пораженные болезнями, вредителями и животными.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lekarstvennye-rasteniya.net/uploads/files/images/catalog1/romashkoub-0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286388"/>
            <a:ext cx="4071965" cy="157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44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       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714357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Особенности заготовки и уборки зависят от вида лекарственного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растительного сырья.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595021"/>
            <a:ext cx="650085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Почки.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Собирают зимой или ранней весной, когда они набухли, но еще не тронулись в рост. Обычно это бывает в марте-апреле. Березовые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почки, заготавливают вместе с ветками, начиная с февраля. Ветки отрезают, связывают в небольшие веники, просушивают на открытом воздухе, обмолачивают и очищают от попавших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примесей.Сосновые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«почки» собирают с молодых деревьев. Срезают верхушки побегов и с них обрывают «почки».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26 Алешына чор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00174"/>
            <a:ext cx="24288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2200" smtClean="0">
                <a:solidFill>
                  <a:srgbClr val="FF0000"/>
                </a:solidFill>
              </a:rPr>
              <a:t/>
            </a:r>
            <a:br>
              <a:rPr lang="ru-RU" sz="2200" smtClean="0">
                <a:solidFill>
                  <a:srgbClr val="FF0000"/>
                </a:solidFill>
              </a:rPr>
            </a:br>
            <a:r>
              <a:rPr lang="ru-RU" sz="2200" smtClean="0">
                <a:solidFill>
                  <a:srgbClr val="FF0000"/>
                </a:solidFill>
              </a:rPr>
              <a:t>Трава </a:t>
            </a:r>
            <a:r>
              <a:rPr lang="ru-RU" sz="2200" dirty="0" smtClean="0"/>
              <a:t>- </a:t>
            </a:r>
            <a:r>
              <a:rPr lang="ru-RU" sz="2200" b="1" dirty="0" smtClean="0"/>
              <a:t>в начале цветения или при полном цветении в сухую </a:t>
            </a:r>
            <a:r>
              <a:rPr lang="ru-RU" sz="2200" dirty="0" smtClean="0"/>
              <a:t>путем срезания выше одревесневшей приземной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Админ\Desktop\Melissa_officinalis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06" y="1571612"/>
            <a:ext cx="3571903" cy="34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2-tub-ru.yandex.net/i?id=5666f89d8c293993cafa001dab08b436-76-144&amp;n=2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428736"/>
            <a:ext cx="4071966" cy="2714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Соцветия и цветки </a:t>
            </a:r>
            <a:r>
              <a:rPr lang="ru-RU" sz="2700" dirty="0" smtClean="0"/>
              <a:t>-  </a:t>
            </a:r>
            <a:r>
              <a:rPr lang="ru-RU" sz="2700" b="1" dirty="0" smtClean="0"/>
              <a:t>в начальной фазе цветения</a:t>
            </a:r>
            <a:r>
              <a:rPr lang="ru-RU" sz="2700" dirty="0" smtClean="0"/>
              <a:t>, срезая их механическими приспособлениями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2-tub-ru.yandex.net/i?id=e2058e37be95a1cc53fe243d1cab6f8b-98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7" y="1857364"/>
            <a:ext cx="7643865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922</TotalTime>
  <Words>1004</Words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Лекция №4</vt:lpstr>
      <vt:lpstr>План лекции:</vt:lpstr>
      <vt:lpstr>Слайд 3</vt:lpstr>
      <vt:lpstr> При отсутствии данных о сроках ведения повторных заготовок сырья для какого-либо вида лекарственного растения рекомендуется руководствоваться следующим: </vt:lpstr>
      <vt:lpstr>Слайд 5</vt:lpstr>
      <vt:lpstr>      Заготовка лекарственного растительного сырья с дикорастущих лекарственных растений   Заготовку лекарственного сырья необходимо проводить только в ясную, сухую, солнечную погоду и в определенные часы суток в зависимости от заготавливаемого растения.      Не допускается заготовка лекарственного сырья вблизи автомобильных дорог и промышленных предприятий, а также около животноводческих комплексов и на полях с интенсивным внесением минеральных удобрений.      Запрещается заготавливать сильно запыленные или загрязненные растения, а также растения, пораженные болезнями, вредителями и животными. </vt:lpstr>
      <vt:lpstr>Слайд 7</vt:lpstr>
      <vt:lpstr> Трава - в начале цветения или при полном цветении в сухую путем срезания выше одревесневшей приземной части. </vt:lpstr>
      <vt:lpstr>Соцветия и цветки -  в начальной фазе цветения, срезая их механическими приспособлениями.  </vt:lpstr>
      <vt:lpstr>       </vt:lpstr>
      <vt:lpstr>Слайд 11</vt:lpstr>
      <vt:lpstr> Листья  - в фазе цветения растения, оставляя молодые на верхушке </vt:lpstr>
      <vt:lpstr>Слайд 13</vt:lpstr>
      <vt:lpstr>Слайд 14</vt:lpstr>
      <vt:lpstr>Корни, корневища, клубни  -  осенью, в период отмирания надземных частей или ранней весной до начала вегетации.</vt:lpstr>
      <vt:lpstr>Корневище, крапивы двудомной</vt:lpstr>
      <vt:lpstr>Клубни и луковицы</vt:lpstr>
      <vt:lpstr> Сушка лекарственного растительного сырья </vt:lpstr>
      <vt:lpstr> Агрегат сушки-измельчения АС-4-500, 500 кг/час (от щепы до частиц размером ~ 3х1х0,5 мм) </vt:lpstr>
      <vt:lpstr>Общие правила сушки</vt:lpstr>
      <vt:lpstr>Хранение лекарственного растительного сырья</vt:lpstr>
      <vt:lpstr>Слайд 22</vt:lpstr>
      <vt:lpstr>Слайд 23</vt:lpstr>
      <vt:lpstr>Требования к складам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cp:lastModifiedBy>Olga</cp:lastModifiedBy>
  <cp:revision>158</cp:revision>
  <dcterms:modified xsi:type="dcterms:W3CDTF">2016-12-01T07:32:15Z</dcterms:modified>
</cp:coreProperties>
</file>